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72" r:id="rId3"/>
    <p:sldId id="258" r:id="rId4"/>
    <p:sldId id="259" r:id="rId5"/>
    <p:sldId id="261" r:id="rId6"/>
    <p:sldId id="262" r:id="rId7"/>
    <p:sldId id="263" r:id="rId8"/>
    <p:sldId id="266" r:id="rId9"/>
    <p:sldId id="267" r:id="rId10"/>
    <p:sldId id="268" r:id="rId11"/>
    <p:sldId id="269" r:id="rId12"/>
    <p:sldId id="270" r:id="rId13"/>
    <p:sldId id="271" r:id="rId14"/>
    <p:sldId id="273" r:id="rId15"/>
    <p:sldId id="274" r:id="rId16"/>
    <p:sldId id="276" r:id="rId17"/>
    <p:sldId id="275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2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3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14/08/2023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153178"/>
            <a:ext cx="7080738" cy="55965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en-IN" sz="32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Extraction of the Triggering Causes of a</a:t>
            </a:r>
            <a:br>
              <a:rPr lang="en-IN" sz="3200" dirty="0">
                <a:solidFill>
                  <a:schemeClr val="bg1"/>
                </a:solidFill>
                <a:effectLst/>
              </a:rPr>
            </a:br>
            <a:r>
              <a:rPr lang="en-IN" sz="32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Query Event</a:t>
            </a:r>
            <a:br>
              <a:rPr lang="en-IN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en-IN" sz="2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en-IN" sz="1050" dirty="0">
                <a:solidFill>
                  <a:schemeClr val="bg1"/>
                </a:solidFill>
                <a:effectLst/>
              </a:rPr>
            </a:br>
            <a:br>
              <a:rPr lang="en-IN" sz="1050" dirty="0">
                <a:solidFill>
                  <a:schemeClr val="bg1"/>
                </a:solidFill>
                <a:effectLst/>
              </a:rPr>
            </a:br>
            <a:r>
              <a:rPr lang="en-IN" sz="12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MSc Research Project</a:t>
            </a:r>
            <a:br>
              <a:rPr lang="en-IN" sz="1200" dirty="0">
                <a:solidFill>
                  <a:schemeClr val="bg1"/>
                </a:solidFill>
                <a:effectLst/>
              </a:rPr>
            </a:br>
            <a:r>
              <a:rPr lang="en-IN" sz="12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Analytics</a:t>
            </a:r>
            <a:br>
              <a:rPr lang="en-IN" sz="105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en-IN" sz="1050" dirty="0">
                <a:solidFill>
                  <a:schemeClr val="bg1"/>
                </a:solidFill>
                <a:effectLst/>
              </a:rPr>
            </a:br>
            <a:r>
              <a:rPr lang="en-IN" sz="16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Srijon Datta</a:t>
            </a:r>
            <a:br>
              <a:rPr lang="en-IN" sz="1600" dirty="0">
                <a:solidFill>
                  <a:schemeClr val="bg1"/>
                </a:solidFill>
                <a:effectLst/>
              </a:rPr>
            </a:br>
            <a:r>
              <a:rPr lang="en-IN" sz="16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Student ID: 21225265</a:t>
            </a:r>
            <a:br>
              <a:rPr lang="en-IN" sz="105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en-IN" sz="1050" dirty="0">
                <a:solidFill>
                  <a:schemeClr val="bg1"/>
                </a:solidFill>
                <a:effectLst/>
              </a:rPr>
            </a:br>
            <a:r>
              <a:rPr lang="en-IN" sz="105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School of Computing</a:t>
            </a:r>
            <a:br>
              <a:rPr lang="en-IN" sz="1050" dirty="0">
                <a:solidFill>
                  <a:schemeClr val="bg1"/>
                </a:solidFill>
                <a:effectLst/>
              </a:rPr>
            </a:br>
            <a:r>
              <a:rPr lang="en-IN" sz="105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National College of Ireland</a:t>
            </a:r>
            <a:br>
              <a:rPr lang="en-IN" sz="105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en-IN" sz="105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en-IN" sz="105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br>
              <a:rPr lang="en-IN" sz="1050" dirty="0">
                <a:solidFill>
                  <a:schemeClr val="bg1"/>
                </a:solidFill>
                <a:effectLst/>
              </a:rPr>
            </a:br>
            <a:r>
              <a:rPr lang="en-IN" sz="1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Supervisor: Prof. Vladimir Milosavljevic</a:t>
            </a:r>
            <a:br>
              <a:rPr lang="en-IN" sz="1050" dirty="0">
                <a:solidFill>
                  <a:schemeClr val="bg1"/>
                </a:solidFill>
                <a:effectLst/>
              </a:rPr>
            </a:br>
            <a:br>
              <a:rPr lang="en-IN" sz="105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96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Example...</a:t>
            </a:r>
          </a:p>
        </p:txBody>
      </p:sp>
    </p:spTree>
    <p:extLst>
      <p:ext uri="{BB962C8B-B14F-4D97-AF65-F5344CB8AC3E}">
        <p14:creationId xmlns:p14="http://schemas.microsoft.com/office/powerpoint/2010/main" val="3186152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cs typeface="Calibri Light"/>
              </a:rPr>
              <a:t>Assassination of 'Osama Bin Laden'</a:t>
            </a:r>
            <a:br>
              <a:rPr lang="en-GB" dirty="0">
                <a:solidFill>
                  <a:srgbClr val="FFFFFF"/>
                </a:solidFill>
                <a:cs typeface="Calibri Light"/>
              </a:rPr>
            </a:br>
            <a:r>
              <a:rPr lang="en-GB" sz="2000" dirty="0">
                <a:solidFill>
                  <a:srgbClr val="000000"/>
                </a:solidFill>
                <a:cs typeface="Calibri Light"/>
              </a:rPr>
              <a:t>let's</a:t>
            </a:r>
            <a:r>
              <a:rPr lang="en-GB" sz="2000" dirty="0">
                <a:cs typeface="Calibri Light"/>
              </a:rPr>
              <a:t> Google this!</a:t>
            </a:r>
            <a:r>
              <a:rPr lang="en-GB" sz="4800" dirty="0">
                <a:cs typeface="Calibri Light"/>
              </a:rPr>
              <a:t> 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726B4B1C-F965-8C3F-397D-E85234788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7755" y="224781"/>
            <a:ext cx="6802715" cy="623554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E5EB50DB-48C2-21D8-0038-1F66DD7B719E}"/>
              </a:ext>
            </a:extLst>
          </p:cNvPr>
          <p:cNvSpPr/>
          <p:nvPr/>
        </p:nvSpPr>
        <p:spPr>
          <a:xfrm>
            <a:off x="9794098" y="4097748"/>
            <a:ext cx="2078180" cy="1438740"/>
          </a:xfrm>
          <a:prstGeom prst="cloudCallou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cs typeface="Calibri"/>
              </a:rPr>
              <a:t>Is this what we are looking for?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2813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402" y="1918895"/>
            <a:ext cx="3235178" cy="3542419"/>
          </a:xfrm>
        </p:spPr>
        <p:txBody>
          <a:bodyPr>
            <a:normAutofit fontScale="90000"/>
          </a:bodyPr>
          <a:lstStyle/>
          <a:p>
            <a:pPr algn="ctr"/>
            <a:r>
              <a:rPr lang="en-GB" sz="2000" dirty="0">
                <a:solidFill>
                  <a:srgbClr val="000000"/>
                </a:solidFill>
                <a:ea typeface="+mj-lt"/>
                <a:cs typeface="+mj-lt"/>
              </a:rPr>
              <a:t>Now let's be more specific about our query this time!</a:t>
            </a:r>
            <a:br>
              <a:rPr lang="en-GB" dirty="0">
                <a:solidFill>
                  <a:srgbClr val="FFFFFF"/>
                </a:solidFill>
                <a:cs typeface="Calibri Light"/>
              </a:rPr>
            </a:br>
            <a:r>
              <a:rPr lang="en-GB" sz="2000" dirty="0">
                <a:ea typeface="+mj-lt"/>
                <a:cs typeface="+mj-lt"/>
              </a:rPr>
              <a:t>let's try ….</a:t>
            </a:r>
            <a:br>
              <a:rPr lang="en-GB" dirty="0">
                <a:cs typeface="Calibri Light"/>
              </a:rPr>
            </a:br>
            <a:r>
              <a:rPr lang="en-GB" dirty="0">
                <a:solidFill>
                  <a:srgbClr val="FFFFFF"/>
                </a:solidFill>
                <a:cs typeface="Calibri Light"/>
              </a:rPr>
              <a:t>Why was 'Osama Bin Laden' assassinated?</a:t>
            </a:r>
            <a:br>
              <a:rPr lang="en-GB" dirty="0">
                <a:solidFill>
                  <a:srgbClr val="FFFFFF"/>
                </a:solidFill>
                <a:cs typeface="Calibri Light"/>
              </a:rPr>
            </a:br>
            <a:r>
              <a:rPr lang="en-GB" sz="4800" dirty="0">
                <a:cs typeface="Calibri Light"/>
              </a:rPr>
              <a:t> </a:t>
            </a:r>
            <a:endParaRPr lang="en-US" dirty="0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DBA07661-678F-89A2-4570-826E9902F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412" y="181724"/>
            <a:ext cx="6754187" cy="6107732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E5EB50DB-48C2-21D8-0038-1F66DD7B719E}"/>
              </a:ext>
            </a:extLst>
          </p:cNvPr>
          <p:cNvSpPr/>
          <p:nvPr/>
        </p:nvSpPr>
        <p:spPr>
          <a:xfrm>
            <a:off x="10041285" y="1603931"/>
            <a:ext cx="2003579" cy="1481369"/>
          </a:xfrm>
          <a:prstGeom prst="cloudCallou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cs typeface="Calibri"/>
              </a:rPr>
              <a:t>Anything changed? </a:t>
            </a:r>
          </a:p>
        </p:txBody>
      </p:sp>
      <p:pic>
        <p:nvPicPr>
          <p:cNvPr id="4" name="Picture 4" descr="Thinking Stick Man Free Stock Photo - Public Domain Pictures">
            <a:extLst>
              <a:ext uri="{FF2B5EF4-FFF2-40B4-BE49-F238E27FC236}">
                <a16:creationId xmlns:a16="http://schemas.microsoft.com/office/drawing/2014/main" id="{8C184DDE-9604-28EF-A303-88A5749CA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5871" y="2943200"/>
            <a:ext cx="1677880" cy="166308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30378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..to address this gap, we start our investigation!</a:t>
            </a:r>
          </a:p>
        </p:txBody>
      </p:sp>
    </p:spTree>
    <p:extLst>
      <p:ext uri="{BB962C8B-B14F-4D97-AF65-F5344CB8AC3E}">
        <p14:creationId xmlns:p14="http://schemas.microsoft.com/office/powerpoint/2010/main" val="3355794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Understanding Data Collection </a:t>
            </a:r>
          </a:p>
        </p:txBody>
      </p:sp>
    </p:spTree>
    <p:extLst>
      <p:ext uri="{BB962C8B-B14F-4D97-AF65-F5344CB8AC3E}">
        <p14:creationId xmlns:p14="http://schemas.microsoft.com/office/powerpoint/2010/main" val="2331064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cs typeface="Calibri Light"/>
              </a:rPr>
              <a:t>Target Collection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6249D5-FCB4-9726-9654-A73A9AB03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197" y="304800"/>
            <a:ext cx="7046803" cy="6004099"/>
          </a:xfrm>
          <a:prstGeom prst="roundRect">
            <a:avLst>
              <a:gd name="adj" fmla="val 2114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33869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cs typeface="Calibri Light"/>
              </a:rPr>
              <a:t>Target Collection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6EA20B-FC9D-5D2B-39BB-C1FF08009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153" y="841376"/>
            <a:ext cx="6746240" cy="4619938"/>
          </a:xfrm>
          <a:prstGeom prst="roundRect">
            <a:avLst>
              <a:gd name="adj" fmla="val 1933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409990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GB" sz="3600" dirty="0">
                <a:solidFill>
                  <a:srgbClr val="FFFFFF"/>
                </a:solidFill>
                <a:cs typeface="Calibri Light"/>
              </a:rPr>
              <a:t>Topic Set</a:t>
            </a:r>
            <a:br>
              <a:rPr lang="en-GB" sz="3600" dirty="0">
                <a:solidFill>
                  <a:srgbClr val="FFFFFF"/>
                </a:solidFill>
                <a:cs typeface="Calibri Light"/>
              </a:rPr>
            </a:br>
            <a:br>
              <a:rPr lang="en-GB" sz="3600" dirty="0">
                <a:solidFill>
                  <a:srgbClr val="FFFFFF"/>
                </a:solidFill>
                <a:cs typeface="Calibri Light"/>
              </a:rPr>
            </a:br>
            <a:r>
              <a:rPr lang="en-IN" sz="1400" b="0" i="0" u="none" strike="noStrike" dirty="0">
                <a:effectLst/>
                <a:latin typeface="Arial" panose="020B0604020202020204" pitchFamily="34" charset="0"/>
              </a:rPr>
              <a:t>The dataset contains 25 possible causal queries</a:t>
            </a:r>
            <a:br>
              <a:rPr lang="en-IN" sz="1400" dirty="0"/>
            </a:br>
            <a:r>
              <a:rPr lang="en-IN" sz="1400" b="0" i="0" u="none" strike="noStrike" dirty="0">
                <a:effectLst/>
                <a:latin typeface="Arial" panose="020B0604020202020204" pitchFamily="34" charset="0"/>
              </a:rPr>
              <a:t>in total among which 20 queries randomly picked and used to train the models and 5 queries used for testing purpose. </a:t>
            </a:r>
            <a:br>
              <a:rPr lang="en-IN" sz="1400" dirty="0"/>
            </a:br>
            <a:endParaRPr lang="en-GB" sz="3600" dirty="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B3413B-BB60-8977-3DB0-5D0AC9A90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127" y="395780"/>
            <a:ext cx="7079825" cy="5791973"/>
          </a:xfrm>
          <a:prstGeom prst="roundRect">
            <a:avLst>
              <a:gd name="adj" fmla="val 725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40919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2325756"/>
            <a:ext cx="3240506" cy="3135557"/>
          </a:xfrm>
        </p:spPr>
        <p:txBody>
          <a:bodyPr>
            <a:normAutofit/>
          </a:bodyPr>
          <a:lstStyle/>
          <a:p>
            <a:pPr algn="ctr"/>
            <a:r>
              <a:rPr lang="en-GB" sz="3600" dirty="0">
                <a:solidFill>
                  <a:srgbClr val="FFFFFF"/>
                </a:solidFill>
                <a:cs typeface="Calibri Light"/>
              </a:rPr>
              <a:t>Relevance Judgement Set</a:t>
            </a:r>
            <a:br>
              <a:rPr lang="en-GB" sz="3600" dirty="0">
                <a:solidFill>
                  <a:srgbClr val="FFFFFF"/>
                </a:solidFill>
                <a:cs typeface="Calibri Light"/>
              </a:rPr>
            </a:br>
            <a:br>
              <a:rPr lang="en-GB" sz="3600" dirty="0">
                <a:solidFill>
                  <a:srgbClr val="FFFFFF"/>
                </a:solidFill>
                <a:cs typeface="Calibri Light"/>
              </a:rPr>
            </a:br>
            <a:br>
              <a:rPr lang="en-IN" sz="1400" dirty="0"/>
            </a:br>
            <a:endParaRPr lang="en-GB" sz="3600" dirty="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FEF21B-B27A-50D0-7588-1AA010986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606286"/>
            <a:ext cx="5616336" cy="5327374"/>
          </a:xfrm>
          <a:prstGeom prst="roundRect">
            <a:avLst>
              <a:gd name="adj" fmla="val 2674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03165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 Data Processing …</a:t>
            </a:r>
          </a:p>
        </p:txBody>
      </p:sp>
    </p:spTree>
    <p:extLst>
      <p:ext uri="{BB962C8B-B14F-4D97-AF65-F5344CB8AC3E}">
        <p14:creationId xmlns:p14="http://schemas.microsoft.com/office/powerpoint/2010/main" val="2890760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Research Motivation</a:t>
            </a:r>
            <a:endParaRPr lang="en-US" sz="5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920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862" y="2673627"/>
            <a:ext cx="3518591" cy="3341354"/>
          </a:xfrm>
        </p:spPr>
        <p:txBody>
          <a:bodyPr>
            <a:normAutofit fontScale="90000"/>
          </a:bodyPr>
          <a:lstStyle/>
          <a:p>
            <a:pPr algn="ctr"/>
            <a:r>
              <a:rPr lang="en-GB" sz="4000" dirty="0">
                <a:solidFill>
                  <a:srgbClr val="FFFFFF"/>
                </a:solidFill>
                <a:cs typeface="Calibri Light"/>
              </a:rPr>
              <a:t>Dumping the Raw Text Collection</a:t>
            </a:r>
            <a:br>
              <a:rPr lang="en-GB" sz="3600" dirty="0">
                <a:solidFill>
                  <a:srgbClr val="FFFFFF"/>
                </a:solidFill>
                <a:cs typeface="Calibri Light"/>
              </a:rPr>
            </a:br>
            <a:br>
              <a:rPr lang="en-GB" sz="3600" dirty="0">
                <a:solidFill>
                  <a:srgbClr val="FFFFFF"/>
                </a:solidFill>
                <a:cs typeface="Calibri Light"/>
              </a:rPr>
            </a:br>
            <a:br>
              <a:rPr lang="en-GB" sz="3600" dirty="0">
                <a:solidFill>
                  <a:srgbClr val="FFFFFF"/>
                </a:solidFill>
                <a:cs typeface="Calibri Light"/>
              </a:rPr>
            </a:br>
            <a:br>
              <a:rPr lang="en-GB" sz="3600" dirty="0">
                <a:solidFill>
                  <a:srgbClr val="FFFFFF"/>
                </a:solidFill>
                <a:cs typeface="Calibri Light"/>
              </a:rPr>
            </a:br>
            <a:br>
              <a:rPr lang="en-IN" sz="1400" dirty="0"/>
            </a:br>
            <a:endParaRPr lang="en-GB" sz="3600" dirty="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DBD566-6458-5EF0-300F-CFFDC61F49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904" y="467139"/>
            <a:ext cx="6996354" cy="5679001"/>
          </a:xfrm>
          <a:prstGeom prst="roundRect">
            <a:avLst>
              <a:gd name="adj" fmla="val 319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35617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 Overall Workflow</a:t>
            </a:r>
          </a:p>
        </p:txBody>
      </p:sp>
    </p:spTree>
    <p:extLst>
      <p:ext uri="{BB962C8B-B14F-4D97-AF65-F5344CB8AC3E}">
        <p14:creationId xmlns:p14="http://schemas.microsoft.com/office/powerpoint/2010/main" val="3111381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0FC1CF-D616-54D9-52ED-DF115D08B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82" y="462644"/>
            <a:ext cx="10346635" cy="55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040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CNN Model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416041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6274F3-ED97-5919-D7E1-D58EB0E7C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822" y="1230823"/>
            <a:ext cx="10858356" cy="439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958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360" y="1441938"/>
            <a:ext cx="7830710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 BERT Model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3737753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728F13-385F-5D74-860F-56D698949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305" y="786294"/>
            <a:ext cx="10498546" cy="528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680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360" y="1441938"/>
            <a:ext cx="7830710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 Models’ Performance Comparison</a:t>
            </a:r>
          </a:p>
        </p:txBody>
      </p:sp>
    </p:spTree>
    <p:extLst>
      <p:ext uri="{BB962C8B-B14F-4D97-AF65-F5344CB8AC3E}">
        <p14:creationId xmlns:p14="http://schemas.microsoft.com/office/powerpoint/2010/main" val="2208305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17AEB8-3B21-4635-EA5B-C8C0FAB77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635" y="745435"/>
            <a:ext cx="9571382" cy="55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975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360" y="1441938"/>
            <a:ext cx="7830710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 Thank You ..</a:t>
            </a:r>
          </a:p>
        </p:txBody>
      </p:sp>
    </p:spTree>
    <p:extLst>
      <p:ext uri="{BB962C8B-B14F-4D97-AF65-F5344CB8AC3E}">
        <p14:creationId xmlns:p14="http://schemas.microsoft.com/office/powerpoint/2010/main" val="26342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cs typeface="Calibri Light"/>
              </a:rPr>
              <a:t>Motivating Factors </a:t>
            </a:r>
            <a:endParaRPr lang="en-US" dirty="0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73423-7D4F-B2D2-7F5E-DD04CEA0F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765737" cy="4586309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0" indent="0" algn="ctr">
              <a:buNone/>
            </a:pPr>
            <a:r>
              <a:rPr lang="en-GB" sz="3200" b="1" u="sng" dirty="0">
                <a:solidFill>
                  <a:schemeClr val="accent2"/>
                </a:solidFill>
                <a:ea typeface="+mn-lt"/>
                <a:cs typeface="+mn-lt"/>
              </a:rPr>
              <a:t>Importance of Causal Inference</a:t>
            </a:r>
            <a:endParaRPr lang="en-GB" sz="3200" b="1" dirty="0">
              <a:solidFill>
                <a:schemeClr val="accent2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3200">
              <a:cs typeface="Calibri"/>
            </a:endParaRPr>
          </a:p>
          <a:p>
            <a:pPr marL="457200" indent="-457200">
              <a:buFont typeface="Wingdings" panose="020B0604020202020204" pitchFamily="34" charset="0"/>
              <a:buChar char="ü"/>
            </a:pPr>
            <a:r>
              <a:rPr lang="en-GB" dirty="0">
                <a:solidFill>
                  <a:srgbClr val="000000"/>
                </a:solidFill>
                <a:ea typeface="+mn-lt"/>
                <a:cs typeface="+mn-lt"/>
              </a:rPr>
              <a:t>Identifying causal relationships is essential for decision-making, policy formation, and problem-solving. </a:t>
            </a:r>
            <a:endParaRPr lang="en-GB">
              <a:solidFill>
                <a:srgbClr val="000000"/>
              </a:solidFill>
              <a:ea typeface="+mn-lt"/>
              <a:cs typeface="+mn-lt"/>
            </a:endParaRPr>
          </a:p>
          <a:p>
            <a:pPr marL="457200" indent="-457200">
              <a:buFont typeface="Wingdings" panose="020B0604020202020204" pitchFamily="34" charset="0"/>
              <a:buChar char="ü"/>
            </a:pPr>
            <a:r>
              <a:rPr lang="en-GB" dirty="0">
                <a:solidFill>
                  <a:srgbClr val="000000"/>
                </a:solidFill>
                <a:ea typeface="+mn-lt"/>
                <a:cs typeface="+mn-lt"/>
              </a:rPr>
              <a:t>By examining the effectiveness of a supervised retrieval setup in enumerating plausible triggering causes, we can enhance our ability to make informed decisions and take appropriate actions.</a:t>
            </a:r>
            <a:endParaRPr lang="en-GB">
              <a:solidFill>
                <a:srgbClr val="000000"/>
              </a:solidFill>
              <a:cs typeface="Calibri"/>
            </a:endParaRPr>
          </a:p>
          <a:p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1713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cs typeface="Calibri Light"/>
              </a:rPr>
              <a:t>Motivating Factors </a:t>
            </a:r>
            <a:endParaRPr lang="en-US" dirty="0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73423-7D4F-B2D2-7F5E-DD04CEA0F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765737" cy="4586309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3200" b="1" u="sng" dirty="0">
                <a:solidFill>
                  <a:schemeClr val="accent2"/>
                </a:solidFill>
                <a:ea typeface="+mn-lt"/>
                <a:cs typeface="+mn-lt"/>
              </a:rPr>
              <a:t>Understanding Causal Relationships</a:t>
            </a:r>
            <a:r>
              <a:rPr lang="en-GB" sz="3200" b="1" dirty="0">
                <a:solidFill>
                  <a:schemeClr val="accent2"/>
                </a:solidFill>
                <a:ea typeface="+mn-lt"/>
                <a:cs typeface="+mn-lt"/>
              </a:rPr>
              <a:t> </a:t>
            </a:r>
            <a:endParaRPr lang="en-GB" sz="3200" u="sng">
              <a:solidFill>
                <a:schemeClr val="accent2"/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GB" sz="32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457200" indent="-457200">
              <a:buFont typeface="Wingdings" panose="020B0604020202020204" pitchFamily="34" charset="0"/>
              <a:buChar char="ü"/>
            </a:pPr>
            <a:r>
              <a:rPr lang="en-GB" dirty="0">
                <a:ea typeface="+mn-lt"/>
                <a:cs typeface="+mn-lt"/>
              </a:rPr>
              <a:t>Causal relationships play a fundamental role in many fields, including science, economics, healthcare, and social sciences.</a:t>
            </a:r>
          </a:p>
          <a:p>
            <a:pPr marL="457200" indent="-457200">
              <a:buFont typeface="Wingdings" panose="020B0604020202020204" pitchFamily="34" charset="0"/>
              <a:buChar char="ü"/>
            </a:pPr>
            <a:r>
              <a:rPr lang="en-GB" dirty="0">
                <a:ea typeface="+mn-lt"/>
                <a:cs typeface="+mn-lt"/>
              </a:rPr>
              <a:t>Investigating how well a supervised retrieval setup can identify plausible triggering causes can contribute to a deeper understanding of causal relationships.</a:t>
            </a:r>
          </a:p>
          <a:p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08705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cs typeface="Calibri Light"/>
              </a:rPr>
              <a:t>Motivating Factors </a:t>
            </a:r>
            <a:endParaRPr lang="en-US" dirty="0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73423-7D4F-B2D2-7F5E-DD04CEA0F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765737" cy="4586309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3200" b="1" u="sng" dirty="0">
                <a:solidFill>
                  <a:schemeClr val="accent2"/>
                </a:solidFill>
                <a:cs typeface="Calibri" panose="020F0502020204030204"/>
              </a:rPr>
              <a:t>Potential for Improving Search Engines</a:t>
            </a:r>
          </a:p>
          <a:p>
            <a:pPr marL="0" indent="0">
              <a:buNone/>
            </a:pPr>
            <a:endParaRPr lang="en-GB" sz="32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457200" indent="-457200">
              <a:buFont typeface="Wingdings" panose="020B0604020202020204" pitchFamily="34" charset="0"/>
              <a:buChar char="ü"/>
            </a:pPr>
            <a:r>
              <a:rPr lang="en-GB" dirty="0">
                <a:ea typeface="+mn-lt"/>
                <a:cs typeface="+mn-lt"/>
              </a:rPr>
              <a:t>Supervised retrieval setups have the potential to enhance the performance of search engines by providing more accurate and relevant results.</a:t>
            </a:r>
          </a:p>
          <a:p>
            <a:pPr marL="457200" indent="-457200">
              <a:buFont typeface="Wingdings" panose="020B0604020202020204" pitchFamily="34" charset="0"/>
              <a:buChar char="ü"/>
            </a:pPr>
            <a:r>
              <a:rPr lang="en-GB" dirty="0">
                <a:ea typeface="+mn-lt"/>
                <a:cs typeface="+mn-lt"/>
              </a:rPr>
              <a:t>Understanding how well such setups can enumerate plausible triggering causes can lead to advancements in search algorithms and recommendation systems.</a:t>
            </a:r>
          </a:p>
          <a:p>
            <a:endParaRPr lang="en-GB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79216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Research Novelty</a:t>
            </a:r>
            <a:endParaRPr lang="en-US" sz="5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9444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cs typeface="Calibri Light"/>
              </a:rPr>
              <a:t>Research </a:t>
            </a:r>
            <a:br>
              <a:rPr lang="en-GB" dirty="0">
                <a:solidFill>
                  <a:srgbClr val="FFFFFF"/>
                </a:solidFill>
                <a:cs typeface="Calibri Light"/>
              </a:rPr>
            </a:br>
            <a:r>
              <a:rPr lang="en-GB" dirty="0">
                <a:solidFill>
                  <a:srgbClr val="FFFFFF"/>
                </a:solidFill>
                <a:cs typeface="Calibri Light"/>
              </a:rPr>
              <a:t>Novelty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73423-7D4F-B2D2-7F5E-DD04CEA0F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765737" cy="4586309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GB" sz="3200" b="1" u="sng" dirty="0">
                <a:solidFill>
                  <a:schemeClr val="accent2"/>
                </a:solidFill>
                <a:cs typeface="Calibri" panose="020F0502020204030204"/>
              </a:rPr>
              <a:t>Focuses on Supervised Retrieval for Causal Inference</a:t>
            </a:r>
          </a:p>
          <a:p>
            <a:pPr marL="0" indent="0">
              <a:buNone/>
            </a:pPr>
            <a:endParaRPr lang="en-GB" sz="32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457200" indent="-457200">
              <a:buFont typeface="Wingdings" panose="020B0604020202020204" pitchFamily="34" charset="0"/>
              <a:buChar char="ü"/>
            </a:pPr>
            <a:r>
              <a:rPr lang="en-GB" dirty="0">
                <a:ea typeface="+mn-lt"/>
                <a:cs typeface="+mn-lt"/>
              </a:rPr>
              <a:t>While there have been extensive studies on causal inference, the specific exploration of using a supervised retrieval setup to enumerate plausible triggering causes is relatively novel. </a:t>
            </a:r>
          </a:p>
          <a:p>
            <a:pPr marL="457200" indent="-457200">
              <a:buFont typeface="Wingdings" panose="020B0604020202020204" pitchFamily="34" charset="0"/>
              <a:buChar char="ü"/>
            </a:pPr>
            <a:r>
              <a:rPr lang="en-GB" dirty="0">
                <a:ea typeface="+mn-lt"/>
                <a:cs typeface="+mn-lt"/>
              </a:rPr>
              <a:t>Most existing research in causal inference focuses on graphical models, experimental design, or counterfactual reasoning. By investigating the effectiveness of a supervised retrieval approach, we are exploring a different methodological perspective.</a:t>
            </a:r>
          </a:p>
          <a:p>
            <a:endParaRPr lang="en-GB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1884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F979A1-6DD1-9B51-7C0B-F2F2A9BDD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  <a:cs typeface="Calibri Light"/>
              </a:rPr>
              <a:t>Research Question</a:t>
            </a:r>
            <a:endParaRPr lang="en-US" sz="5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495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CA6A7-42B7-7C1B-A91E-2B0237029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cs typeface="Calibri Light"/>
              </a:rPr>
              <a:t>Research </a:t>
            </a:r>
            <a:br>
              <a:rPr lang="en-GB" dirty="0">
                <a:solidFill>
                  <a:srgbClr val="FFFFFF"/>
                </a:solidFill>
                <a:cs typeface="Calibri Light"/>
              </a:rPr>
            </a:br>
            <a:r>
              <a:rPr lang="en-GB" dirty="0">
                <a:solidFill>
                  <a:srgbClr val="FFFFFF"/>
                </a:solidFill>
                <a:cs typeface="Calibri Light"/>
              </a:rPr>
              <a:t>Question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73423-7D4F-B2D2-7F5E-DD04CEA0F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2058693"/>
            <a:ext cx="5765737" cy="40536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buNone/>
            </a:pPr>
            <a:r>
              <a:rPr lang="en-GB" sz="3200" dirty="0">
                <a:solidFill>
                  <a:schemeClr val="accent2"/>
                </a:solidFill>
                <a:ea typeface="+mn-lt"/>
                <a:cs typeface="+mn-lt"/>
              </a:rPr>
              <a:t>Given a causal query (rather any effect mentioned in the query), how well a supervised retrieval set up can enumerate the list of plausible triggering causes embedded in the documents? </a:t>
            </a:r>
            <a:endParaRPr lang="en-US" dirty="0">
              <a:ea typeface="+mn-lt"/>
              <a:cs typeface="+mn-lt"/>
            </a:endParaRPr>
          </a:p>
          <a:p>
            <a:pPr marL="0" indent="0" algn="ctr">
              <a:buNone/>
            </a:pPr>
            <a:endParaRPr lang="en-GB" sz="3200" u="sng" dirty="0">
              <a:solidFill>
                <a:schemeClr val="accent2"/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GB" sz="32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GB" dirty="0">
              <a:ea typeface="+mn-lt"/>
              <a:cs typeface="+mn-lt"/>
            </a:endParaRPr>
          </a:p>
          <a:p>
            <a:endParaRPr lang="en-GB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81636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</TotalTime>
  <Words>455</Words>
  <Application>Microsoft Macintosh PowerPoint</Application>
  <PresentationFormat>Widescreen</PresentationFormat>
  <Paragraphs>46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office theme</vt:lpstr>
      <vt:lpstr>Extraction of the Triggering Causes of a Query Event    MSc Research Project Data Analytics  Srijon Datta Student ID: 21225265  School of Computing National College of Ireland    Supervisor: Prof. Vladimir Milosavljevic  </vt:lpstr>
      <vt:lpstr>Research Motivation</vt:lpstr>
      <vt:lpstr>Motivating Factors </vt:lpstr>
      <vt:lpstr>Motivating Factors </vt:lpstr>
      <vt:lpstr>Motivating Factors </vt:lpstr>
      <vt:lpstr>Research Novelty</vt:lpstr>
      <vt:lpstr>Research  Novelty</vt:lpstr>
      <vt:lpstr>Research Question</vt:lpstr>
      <vt:lpstr>Research  Question</vt:lpstr>
      <vt:lpstr>Example...</vt:lpstr>
      <vt:lpstr>Assassination of 'Osama Bin Laden' let's Google this! </vt:lpstr>
      <vt:lpstr>Now let's be more specific about our query this time! let's try …. Why was 'Osama Bin Laden' assassinated?  </vt:lpstr>
      <vt:lpstr>..to address this gap, we start our investigation!</vt:lpstr>
      <vt:lpstr>Understanding Data Collection </vt:lpstr>
      <vt:lpstr>Target Collection</vt:lpstr>
      <vt:lpstr>Target Collection</vt:lpstr>
      <vt:lpstr>Topic Set  The dataset contains 25 possible causal queries in total among which 20 queries randomly picked and used to train the models and 5 queries used for testing purpose.  </vt:lpstr>
      <vt:lpstr>Relevance Judgement Set   </vt:lpstr>
      <vt:lpstr> Data Processing …</vt:lpstr>
      <vt:lpstr>Dumping the Raw Text Collection     </vt:lpstr>
      <vt:lpstr> Overall Workflow</vt:lpstr>
      <vt:lpstr>PowerPoint Presentation</vt:lpstr>
      <vt:lpstr>CNN Model Architecture</vt:lpstr>
      <vt:lpstr>PowerPoint Presentation</vt:lpstr>
      <vt:lpstr> BERT Model Architecture</vt:lpstr>
      <vt:lpstr>PowerPoint Presentation</vt:lpstr>
      <vt:lpstr> Models’ Performance Comparison</vt:lpstr>
      <vt:lpstr>PowerPoint Presentation</vt:lpstr>
      <vt:lpstr> Thank You 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Srijon Datta</cp:lastModifiedBy>
  <cp:revision>289</cp:revision>
  <dcterms:created xsi:type="dcterms:W3CDTF">2013-07-15T20:26:40Z</dcterms:created>
  <dcterms:modified xsi:type="dcterms:W3CDTF">2023-08-14T12:01:15Z</dcterms:modified>
</cp:coreProperties>
</file>

<file path=docProps/thumbnail.jpeg>
</file>